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73" r:id="rId4"/>
    <p:sldId id="270" r:id="rId5"/>
    <p:sldId id="274" r:id="rId6"/>
    <p:sldId id="275" r:id="rId7"/>
    <p:sldId id="277" r:id="rId8"/>
    <p:sldId id="278" r:id="rId9"/>
    <p:sldId id="279" r:id="rId10"/>
    <p:sldId id="281" r:id="rId11"/>
    <p:sldId id="280" r:id="rId12"/>
    <p:sldId id="282" r:id="rId13"/>
    <p:sldId id="283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539" autoAdjust="0"/>
    <p:restoredTop sz="94612" autoAdjust="0"/>
  </p:normalViewPr>
  <p:slideViewPr>
    <p:cSldViewPr>
      <p:cViewPr varScale="1">
        <p:scale>
          <a:sx n="110" d="100"/>
          <a:sy n="110" d="100"/>
        </p:scale>
        <p:origin x="24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64274-35C4-49B5-B6C2-2CFDAF98711E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A607-4186-4566-AC32-E131D32B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1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E117D-719C-4759-A43D-2C0DAFDB734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ED099-7F68-4E5C-89C5-836E9E54E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5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uxonelogo groot-04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512" y="0"/>
            <a:ext cx="9144000" cy="6858000"/>
          </a:xfrm>
          <a:prstGeom prst="rect">
            <a:avLst/>
          </a:prstGeom>
        </p:spPr>
      </p:pic>
      <p:pic>
        <p:nvPicPr>
          <p:cNvPr id="7" name="Picture 6" descr="duxone slide1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64096" y="2130425"/>
            <a:ext cx="7772400" cy="938535"/>
          </a:xfrm>
        </p:spPr>
        <p:txBody>
          <a:bodyPr anchor="t">
            <a:noAutofit/>
          </a:bodyPr>
          <a:lstStyle>
            <a:lvl1pPr>
              <a:defRPr sz="6000"/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1864" y="2996952"/>
            <a:ext cx="6400800" cy="864096"/>
          </a:xfrm>
        </p:spPr>
        <p:txBody>
          <a:bodyPr anchor="t">
            <a:normAutofit/>
          </a:bodyPr>
          <a:lstStyle>
            <a:lvl1pPr marL="0" indent="0" algn="l">
              <a:buNone/>
              <a:defRPr sz="6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7504" y="6479758"/>
            <a:ext cx="2959465" cy="2616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nl-BE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AXALTA COATING SYSTEMS BRAND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1824" y="1700808"/>
            <a:ext cx="7772400" cy="938535"/>
          </a:xfrm>
        </p:spPr>
        <p:txBody>
          <a:bodyPr anchor="t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 HEADLINE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7504" y="6510536"/>
            <a:ext cx="2448106" cy="2308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nl-BE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AXALTA COATING SYSTEMS BRAND</a:t>
            </a:r>
            <a:endParaRPr lang="en-US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22096" y="6376243"/>
            <a:ext cx="37038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9DF139E-DAB5-4EBA-B9FC-829AB99C33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39952" y="6376243"/>
            <a:ext cx="44077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FOOTER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uxonelogo klein-0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duxone slide3-0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560" y="274638"/>
            <a:ext cx="7200800" cy="1143000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7200800" cy="3921299"/>
          </a:xfrm>
        </p:spPr>
        <p:txBody>
          <a:bodyPr>
            <a:noAutofit/>
          </a:bodyPr>
          <a:lstStyle>
            <a:lvl4pPr marL="444500" indent="0"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DF139E-DAB5-4EBA-B9FC-829AB99C3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20655" y="1484784"/>
            <a:ext cx="7191970" cy="503510"/>
          </a:xfrm>
        </p:spPr>
        <p:txBody>
          <a:bodyPr>
            <a:noAutofit/>
          </a:bodyPr>
          <a:lstStyle>
            <a:lvl1pPr>
              <a:buFontTx/>
              <a:buNone/>
              <a:defRPr sz="2000" i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subTitle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7504" y="6510536"/>
            <a:ext cx="2448106" cy="2308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nl-BE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AXALTA COATING SYSTEMS BRAND</a:t>
            </a:r>
            <a:endParaRPr lang="en-US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39952" y="6376243"/>
            <a:ext cx="4407768" cy="365125"/>
          </a:xfrm>
        </p:spPr>
        <p:txBody>
          <a:bodyPr/>
          <a:lstStyle/>
          <a:p>
            <a:r>
              <a:rPr lang="nl-BE" dirty="0" smtClean="0"/>
              <a:t>FOOTER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Bullet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7600" y="6376243"/>
            <a:ext cx="440776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BE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2096" y="6376243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US" sz="900" b="1" kern="1200" smtClean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49DF139E-DAB5-4EBA-B9FC-829AB99C33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742950" algn="l" defTabSz="914400" rtl="0" eaLnBrk="1" latinLnBrk="0" hangingPunct="1">
        <a:spcBef>
          <a:spcPct val="20000"/>
        </a:spcBef>
        <a:buFontTx/>
        <a:buNone/>
        <a:defRPr sz="1600" b="1" i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268288" indent="-904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200" i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352928" cy="938535"/>
          </a:xfrm>
        </p:spPr>
        <p:txBody>
          <a:bodyPr/>
          <a:lstStyle/>
          <a:p>
            <a:r>
              <a:rPr lang="ru-RU" sz="4400" dirty="0" err="1" smtClean="0"/>
              <a:t>Колеровочные</a:t>
            </a:r>
            <a:r>
              <a:rPr lang="ru-RU" sz="4400" dirty="0" smtClean="0"/>
              <a:t> инструменты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924944"/>
            <a:ext cx="6400800" cy="8640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Руководство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382" y="1772816"/>
            <a:ext cx="8056066" cy="4353347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400" dirty="0"/>
              <a:t>Принцип работы с </a:t>
            </a:r>
            <a:r>
              <a:rPr lang="ru-RU" sz="1400" dirty="0" err="1"/>
              <a:t>колеровочной</a:t>
            </a:r>
            <a:r>
              <a:rPr lang="ru-RU" sz="1400" dirty="0"/>
              <a:t> таблицей эффектных цветов аналогичен принципу работы с </a:t>
            </a:r>
            <a:r>
              <a:rPr lang="ru-RU" sz="1400" dirty="0" err="1"/>
              <a:t>колеровочной</a:t>
            </a:r>
            <a:r>
              <a:rPr lang="ru-RU" sz="1400" dirty="0"/>
              <a:t> таблицей неэффектных цветов. Перед началом работы рекомендуется изучить раздел, посвященный колеровке неэффектных цветов. </a:t>
            </a:r>
          </a:p>
          <a:p>
            <a:pPr marL="285750" indent="-28575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При колеровке эффектных цветов следует учитывать то, что они имеют изменяющийся в зависимости от угла </a:t>
            </a:r>
            <a:r>
              <a:rPr lang="ru-RU" sz="1400" dirty="0" smtClean="0"/>
              <a:t>осмотра </a:t>
            </a:r>
            <a:r>
              <a:rPr lang="ru-RU" sz="1400" dirty="0" smtClean="0"/>
              <a:t>цвет (так называемый эффект </a:t>
            </a:r>
            <a:r>
              <a:rPr lang="ru-RU" sz="1400" dirty="0" err="1" smtClean="0"/>
              <a:t>флип</a:t>
            </a:r>
            <a:r>
              <a:rPr lang="ru-RU" sz="1400" dirty="0" smtClean="0"/>
              <a:t>-флоп).</a:t>
            </a:r>
            <a:r>
              <a:rPr lang="ru-RU" sz="1400" dirty="0"/>
              <a:t> </a:t>
            </a:r>
            <a:r>
              <a:rPr lang="ru-RU" sz="1400" dirty="0" smtClean="0"/>
              <a:t>На автомобиле, такой эффект называется «геометрическим </a:t>
            </a:r>
            <a:r>
              <a:rPr lang="ru-RU" sz="1400" dirty="0" err="1" smtClean="0"/>
              <a:t>разнотоном</a:t>
            </a:r>
            <a:r>
              <a:rPr lang="ru-RU" sz="1400" dirty="0" smtClean="0"/>
              <a:t>». Именно поэтому в </a:t>
            </a:r>
            <a:r>
              <a:rPr lang="ru-RU" sz="1400" dirty="0" err="1" smtClean="0"/>
              <a:t>колеровочную</a:t>
            </a:r>
            <a:r>
              <a:rPr lang="ru-RU" sz="1400" dirty="0" smtClean="0"/>
              <a:t> таблицу металликов включены два угла осмотра: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139E-DAB5-4EBA-B9FC-829AB99C33C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635" y="4941168"/>
            <a:ext cx="1390650" cy="115718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56421" y="3861048"/>
            <a:ext cx="8361940" cy="2265709"/>
            <a:chOff x="456421" y="4293096"/>
            <a:chExt cx="8361940" cy="2265709"/>
          </a:xfrm>
        </p:grpSpPr>
        <p:sp>
          <p:nvSpPr>
            <p:cNvPr id="9" name="Isosceles Triangle 8"/>
            <p:cNvSpPr/>
            <p:nvPr/>
          </p:nvSpPr>
          <p:spPr bwMode="auto">
            <a:xfrm flipV="1">
              <a:off x="3797823" y="5211961"/>
              <a:ext cx="151098" cy="99060"/>
            </a:xfrm>
            <a:prstGeom prst="triangle">
              <a:avLst/>
            </a:prstGeom>
            <a:solidFill>
              <a:schemeClr val="tx2"/>
            </a:solidFill>
            <a:ln w="158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" name="Text Placeholder 7"/>
            <p:cNvSpPr txBox="1">
              <a:spLocks/>
            </p:cNvSpPr>
            <p:nvPr/>
          </p:nvSpPr>
          <p:spPr>
            <a:xfrm>
              <a:off x="456421" y="4293096"/>
              <a:ext cx="3956144" cy="934478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lIns="182880" tIns="36000" rIns="91440" bIns="36000" anchor="b" anchorCtr="0">
              <a:spAutoFit/>
            </a:bodyPr>
            <a:lstStyle>
              <a:lvl1pPr marL="0" indent="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Font typeface="Arial" pitchFamily="34" charset="0"/>
                <a:buNone/>
                <a:defRPr sz="2000" baseline="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1pPr>
              <a:lvl2pPr marL="365760" indent="-13716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6"/>
                </a:buClr>
                <a:buFont typeface="Arial" pitchFamily="34" charset="0"/>
                <a:buChar char="•"/>
                <a:defRPr sz="1800" baseline="0">
                  <a:solidFill>
                    <a:srgbClr val="000000"/>
                  </a:solidFill>
                  <a:latin typeface="+mn-lt"/>
                </a:defRPr>
              </a:lvl2pPr>
              <a:lvl3pPr marL="594360" indent="-13716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6"/>
                </a:buClr>
                <a:buFont typeface="Arial" pitchFamily="34" charset="0"/>
                <a:buChar char="–"/>
                <a:defRPr sz="1800">
                  <a:solidFill>
                    <a:srgbClr val="000000"/>
                  </a:solidFill>
                  <a:latin typeface="+mn-lt"/>
                </a:defRPr>
              </a:lvl3pPr>
              <a:lvl4pPr marL="8229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accent6"/>
                </a:buClr>
                <a:buSzPct val="100000"/>
                <a:buFont typeface="Arial" pitchFamily="34" charset="0"/>
                <a:buChar char="•"/>
                <a:defRPr sz="1600">
                  <a:solidFill>
                    <a:srgbClr val="000000"/>
                  </a:solidFill>
                  <a:latin typeface="+mn-lt"/>
                </a:defRPr>
              </a:lvl4pPr>
              <a:lvl5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accent6"/>
                </a:buClr>
                <a:buSzPct val="8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5pPr>
              <a:lvl6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cap="all" dirty="0" smtClean="0">
                  <a:solidFill>
                    <a:schemeClr val="bg1"/>
                  </a:solidFill>
                </a:rPr>
                <a:t>«ЛИЦО» (45°)</a:t>
              </a:r>
              <a:endParaRPr lang="en-US" sz="1400" b="1" kern="0" cap="all" dirty="0" smtClean="0">
                <a:solidFill>
                  <a:schemeClr val="bg1"/>
                </a:solidFill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400" kern="0" dirty="0" smtClean="0">
                  <a:solidFill>
                    <a:schemeClr val="bg1"/>
                  </a:solidFill>
                </a:rPr>
                <a:t>Обозначен кружком с вертикальной линией; расположен в верхнем углу соответствующего раздела</a:t>
              </a:r>
              <a:endParaRPr lang="en-US" sz="1400" kern="0" dirty="0">
                <a:solidFill>
                  <a:schemeClr val="bg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 rot="5400000" flipV="1">
              <a:off x="4915648" y="6039620"/>
              <a:ext cx="151098" cy="103888"/>
            </a:xfrm>
            <a:prstGeom prst="triangle">
              <a:avLst/>
            </a:prstGeom>
            <a:solidFill>
              <a:schemeClr val="tx2"/>
            </a:solidFill>
            <a:ln w="158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" name="Text Placeholder 7"/>
            <p:cNvSpPr txBox="1">
              <a:spLocks/>
            </p:cNvSpPr>
            <p:nvPr/>
          </p:nvSpPr>
          <p:spPr>
            <a:xfrm>
              <a:off x="5043142" y="5624327"/>
              <a:ext cx="3775219" cy="934478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lIns="182880" tIns="36000" rIns="91440" bIns="36000" anchor="ctr" anchorCtr="0">
              <a:spAutoFit/>
            </a:bodyPr>
            <a:lstStyle>
              <a:lvl1pPr marL="0" indent="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Font typeface="Arial" pitchFamily="34" charset="0"/>
                <a:buNone/>
                <a:defRPr sz="2000" baseline="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1pPr>
              <a:lvl2pPr marL="365760" indent="-13716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6"/>
                </a:buClr>
                <a:buFont typeface="Arial" pitchFamily="34" charset="0"/>
                <a:buChar char="•"/>
                <a:defRPr sz="1800" baseline="0">
                  <a:solidFill>
                    <a:srgbClr val="000000"/>
                  </a:solidFill>
                  <a:latin typeface="+mn-lt"/>
                </a:defRPr>
              </a:lvl2pPr>
              <a:lvl3pPr marL="594360" indent="-13716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6"/>
                </a:buClr>
                <a:buFont typeface="Arial" pitchFamily="34" charset="0"/>
                <a:buChar char="–"/>
                <a:defRPr sz="1800">
                  <a:solidFill>
                    <a:srgbClr val="000000"/>
                  </a:solidFill>
                  <a:latin typeface="+mn-lt"/>
                </a:defRPr>
              </a:lvl3pPr>
              <a:lvl4pPr marL="8229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accent6"/>
                </a:buClr>
                <a:buSzPct val="100000"/>
                <a:buFont typeface="Arial" pitchFamily="34" charset="0"/>
                <a:buChar char="•"/>
                <a:defRPr sz="1600">
                  <a:solidFill>
                    <a:srgbClr val="000000"/>
                  </a:solidFill>
                  <a:latin typeface="+mn-lt"/>
                </a:defRPr>
              </a:lvl4pPr>
              <a:lvl5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accent6"/>
                </a:buClr>
                <a:buSzPct val="8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5pPr>
              <a:lvl6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cap="all" dirty="0" smtClean="0">
                  <a:solidFill>
                    <a:schemeClr val="bg1"/>
                  </a:solidFill>
                </a:rPr>
                <a:t>«</a:t>
              </a:r>
              <a:r>
                <a:rPr lang="ru-RU" sz="1400" b="1" kern="0" cap="all" dirty="0" smtClean="0">
                  <a:solidFill>
                    <a:schemeClr val="bg1"/>
                  </a:solidFill>
                </a:rPr>
                <a:t>ФЛОП/Бок» </a:t>
              </a:r>
              <a:r>
                <a:rPr lang="ru-RU" sz="1400" b="1" kern="0" cap="all" dirty="0" smtClean="0">
                  <a:solidFill>
                    <a:schemeClr val="bg1"/>
                  </a:solidFill>
                </a:rPr>
                <a:t>(110°)</a:t>
              </a:r>
              <a:endParaRPr lang="en-US" sz="1400" b="1" kern="0" cap="all" dirty="0" smtClean="0">
                <a:solidFill>
                  <a:schemeClr val="bg1"/>
                </a:solidFill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400" kern="0" dirty="0" smtClean="0">
                  <a:solidFill>
                    <a:schemeClr val="bg1"/>
                  </a:solidFill>
                </a:rPr>
                <a:t>Обозначен кружком с наклонной линией; расположен в нижнем углу соответствующего раздела</a:t>
              </a:r>
              <a:endParaRPr lang="en-US" sz="1400" kern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itle 5"/>
          <p:cNvSpPr txBox="1">
            <a:spLocks/>
          </p:cNvSpPr>
          <p:nvPr/>
        </p:nvSpPr>
        <p:spPr>
          <a:xfrm>
            <a:off x="467544" y="274638"/>
            <a:ext cx="7200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КОЛЕРОВОЧНАЯ ТАБЛИЦА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6374" y="980728"/>
            <a:ext cx="7191970" cy="503510"/>
          </a:xfrm>
        </p:spPr>
        <p:txBody>
          <a:bodyPr/>
          <a:lstStyle/>
          <a:p>
            <a:r>
              <a:rPr lang="ru-RU" dirty="0" smtClean="0"/>
              <a:t>Колеровка неэффектных цветов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3897352"/>
            <a:ext cx="3771318" cy="270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86819"/>
            <a:ext cx="8064896" cy="4291516"/>
          </a:xfrm>
        </p:spPr>
        <p:txBody>
          <a:bodyPr/>
          <a:lstStyle/>
          <a:p>
            <a:pPr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ru-RU" sz="1400" dirty="0" smtClean="0"/>
              <a:t>При колеровке эффектных цветов выберите в </a:t>
            </a:r>
            <a:r>
              <a:rPr lang="ru-RU" sz="1400" dirty="0" err="1" smtClean="0"/>
              <a:t>колеровочной</a:t>
            </a:r>
            <a:r>
              <a:rPr lang="ru-RU" sz="1400" dirty="0" smtClean="0"/>
              <a:t> таблице раздел, соответствующий цвету, который Вы собираетесь колеровать (например, синий эффектный цвет).</a:t>
            </a:r>
          </a:p>
          <a:p>
            <a:pPr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ru-RU" sz="1400" dirty="0" smtClean="0"/>
              <a:t>Определите направление коррекции цвета. Цвет необходимо корректировать по двум углам осмотра: 45° (лицо - например, темнее)</a:t>
            </a:r>
            <a:r>
              <a:rPr lang="ru-RU" sz="1400" dirty="0"/>
              <a:t> </a:t>
            </a:r>
            <a:r>
              <a:rPr lang="ru-RU" sz="1400" dirty="0" smtClean="0"/>
              <a:t>и 110° </a:t>
            </a:r>
            <a:r>
              <a:rPr lang="en-US" sz="1400" dirty="0" smtClean="0"/>
              <a:t>(</a:t>
            </a:r>
            <a:r>
              <a:rPr lang="ru-RU" sz="1400" dirty="0" smtClean="0"/>
              <a:t>вид сбоку - например, светлее</a:t>
            </a:r>
            <a:r>
              <a:rPr lang="en-US" sz="1400" dirty="0" smtClean="0"/>
              <a:t>).</a:t>
            </a:r>
            <a:endParaRPr lang="en-US" sz="1400" dirty="0"/>
          </a:p>
          <a:p>
            <a:pPr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ru-RU" sz="1400" dirty="0" smtClean="0"/>
              <a:t>Процедура колеровки аналогична процедуре колеровки неэффектных цветов (например, как сделать краску более синей):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ru-RU" sz="1400" dirty="0"/>
              <a:t>На пересечении горизонтальной линии, обозначенной синим кружком, и вертикального столбца, обозначенного серым кружком, </a:t>
            </a:r>
            <a:r>
              <a:rPr lang="ru-RU" sz="1400" dirty="0" smtClean="0"/>
              <a:t>                                                                                      чуть </a:t>
            </a:r>
            <a:r>
              <a:rPr lang="ru-RU" sz="1400" dirty="0"/>
              <a:t>ниже в этой же колонке перечислены </a:t>
            </a:r>
            <a:r>
              <a:rPr lang="ru-RU" sz="1400" dirty="0" smtClean="0"/>
              <a:t>                                                                           тонеры</a:t>
            </a:r>
            <a:r>
              <a:rPr lang="ru-RU" sz="1400" dirty="0"/>
              <a:t>, рекомендованные для коррекции</a:t>
            </a:r>
            <a:r>
              <a:rPr lang="ru-RU" sz="1400" dirty="0" smtClean="0"/>
              <a:t>.                                                                                  </a:t>
            </a:r>
            <a:r>
              <a:rPr lang="ru-RU" sz="1400" dirty="0"/>
              <a:t>Во вех случаях рекомендуется осуществлять </a:t>
            </a:r>
            <a:r>
              <a:rPr lang="ru-RU" sz="1400" dirty="0" smtClean="0"/>
              <a:t>                                                                    колеровку </a:t>
            </a:r>
            <a:r>
              <a:rPr lang="ru-RU" sz="1400" dirty="0"/>
              <a:t>тонерами, входящими в состав </a:t>
            </a:r>
            <a:r>
              <a:rPr lang="ru-RU" sz="1400" dirty="0" smtClean="0"/>
              <a:t>                                                                          формулы</a:t>
            </a:r>
            <a:r>
              <a:rPr lang="ru-RU" sz="1400" dirty="0" smtClean="0"/>
              <a:t>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139E-DAB5-4EBA-B9FC-829AB99C33C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467544" y="274638"/>
            <a:ext cx="7200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КОЛЕРОВОЧНАЯ ТАБЛИЦА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6374" y="980728"/>
            <a:ext cx="7191970" cy="503510"/>
          </a:xfrm>
        </p:spPr>
        <p:txBody>
          <a:bodyPr/>
          <a:lstStyle/>
          <a:p>
            <a:r>
              <a:rPr lang="ru-RU" dirty="0" smtClean="0"/>
              <a:t>Колеровка </a:t>
            </a:r>
            <a:r>
              <a:rPr lang="ru-RU" dirty="0" smtClean="0"/>
              <a:t>эффектных </a:t>
            </a:r>
            <a:r>
              <a:rPr lang="ru-RU" dirty="0" smtClean="0"/>
              <a:t>цветов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26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130" y="3645024"/>
            <a:ext cx="3771318" cy="270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26505"/>
            <a:ext cx="8208912" cy="422277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200"/>
              </a:spcAft>
              <a:buClr>
                <a:schemeClr val="tx2"/>
              </a:buClr>
              <a:buFont typeface="+mj-lt"/>
              <a:buAutoNum type="arabicPeriod" startAt="4"/>
            </a:pPr>
            <a:r>
              <a:rPr lang="ru-RU" altLang="en-US" sz="1400" dirty="0" err="1" smtClean="0"/>
              <a:t>Незакрашеный</a:t>
            </a:r>
            <a:r>
              <a:rPr lang="ru-RU" altLang="en-US" sz="1400" dirty="0" smtClean="0"/>
              <a:t> </a:t>
            </a:r>
            <a:r>
              <a:rPr lang="ru-RU" altLang="en-US" sz="1400" dirty="0" smtClean="0"/>
              <a:t>кружок в том же вертикальном столбце указывает на побочный эффект, который проявится после добавления выбранного тонера.</a:t>
            </a:r>
            <a:endParaRPr lang="en-US" sz="1400" dirty="0" smtClean="0"/>
          </a:p>
          <a:p>
            <a:pPr marL="708660" lvl="1" indent="-34290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400" b="0" dirty="0" smtClean="0"/>
              <a:t>Добавление </a:t>
            </a:r>
            <a:r>
              <a:rPr lang="en-US" sz="1400" b="0" dirty="0" smtClean="0"/>
              <a:t>DX5185 </a:t>
            </a:r>
            <a:r>
              <a:rPr lang="ru-RU" sz="1400" b="0" dirty="0" smtClean="0"/>
              <a:t>сделает цвет более синим в обоих углах; одновременно проявится побочный эффект – цвет приобретет немного фиолетовый оттенок в обоих углах. </a:t>
            </a:r>
          </a:p>
          <a:p>
            <a:pPr marL="708660" lvl="1" indent="-34290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400" b="0" dirty="0" smtClean="0"/>
              <a:t>Чтобы сделать цвет светлее в угле 110° следует добавить </a:t>
            </a:r>
            <a:r>
              <a:rPr lang="en-US" sz="1400" b="0" dirty="0" smtClean="0"/>
              <a:t>DX5131,</a:t>
            </a:r>
            <a:r>
              <a:rPr lang="ru-RU" sz="1400" b="0" dirty="0" smtClean="0"/>
              <a:t> при это цвет станет грязнее в угле 45°.</a:t>
            </a:r>
            <a:endParaRPr lang="en-US" sz="1400" b="0" dirty="0" smtClean="0"/>
          </a:p>
          <a:p>
            <a:pPr>
              <a:spcBef>
                <a:spcPts val="1200"/>
              </a:spcBef>
              <a:spcAft>
                <a:spcPts val="200"/>
              </a:spcAft>
              <a:buClr>
                <a:schemeClr val="tx2"/>
              </a:buClr>
              <a:buFont typeface="+mj-lt"/>
              <a:buAutoNum type="arabicPeriod" startAt="4"/>
            </a:pPr>
            <a:r>
              <a:rPr lang="ru-RU" altLang="en-US" sz="1400" dirty="0" smtClean="0"/>
              <a:t>На цветовом круге тонеры расположены </a:t>
            </a:r>
            <a:r>
              <a:rPr lang="ru-RU" altLang="en-US" sz="1400" dirty="0" smtClean="0"/>
              <a:t>                                                                       соответственно </a:t>
            </a:r>
            <a:r>
              <a:rPr lang="ru-RU" altLang="en-US" sz="1400" dirty="0" smtClean="0"/>
              <a:t>их цветовым группам. Как и </a:t>
            </a:r>
            <a:r>
              <a:rPr lang="ru-RU" altLang="en-US" sz="1400" dirty="0" smtClean="0"/>
              <a:t>                                                                                        в </a:t>
            </a:r>
            <a:r>
              <a:rPr lang="ru-RU" altLang="en-US" sz="1400" dirty="0" smtClean="0"/>
              <a:t>случае с неэффектными цветами, </a:t>
            </a:r>
            <a:r>
              <a:rPr lang="ru-RU" altLang="en-US" sz="1400" dirty="0" smtClean="0"/>
              <a:t>                                                                            расположение </a:t>
            </a:r>
            <a:r>
              <a:rPr lang="ru-RU" altLang="en-US" sz="1400" dirty="0" smtClean="0"/>
              <a:t>тонеров в цветовом круге </a:t>
            </a:r>
            <a:r>
              <a:rPr lang="ru-RU" altLang="en-US" sz="1400" dirty="0" smtClean="0"/>
              <a:t>                                                                                         дает информацию </a:t>
            </a:r>
            <a:r>
              <a:rPr lang="ru-RU" altLang="en-US" sz="1400" dirty="0" smtClean="0"/>
              <a:t>о чистоте (насыщенности) </a:t>
            </a:r>
            <a:r>
              <a:rPr lang="ru-RU" altLang="en-US" sz="1400" dirty="0" smtClean="0"/>
              <a:t>                                                                           каждого </a:t>
            </a:r>
            <a:r>
              <a:rPr lang="ru-RU" altLang="en-US" sz="1400" dirty="0" smtClean="0"/>
              <a:t>тонера </a:t>
            </a:r>
            <a:r>
              <a:rPr lang="ru-RU" altLang="en-US" sz="1400" dirty="0"/>
              <a:t>и </a:t>
            </a:r>
            <a:r>
              <a:rPr lang="ru-RU" altLang="en-US" sz="1400" dirty="0" smtClean="0"/>
              <a:t>возможной величине </a:t>
            </a:r>
            <a:r>
              <a:rPr lang="ru-RU" altLang="en-US" sz="1400" dirty="0" smtClean="0"/>
              <a:t>                                                                                  побочного </a:t>
            </a:r>
            <a:r>
              <a:rPr lang="ru-RU" altLang="en-US" sz="1400" dirty="0"/>
              <a:t>эффекта при его использовании </a:t>
            </a:r>
            <a:r>
              <a:rPr lang="ru-RU" altLang="en-US" sz="1400" dirty="0" smtClean="0"/>
              <a:t>                                                                                            в </a:t>
            </a:r>
            <a:r>
              <a:rPr lang="ru-RU" altLang="en-US" sz="1400" dirty="0"/>
              <a:t>колеровке. </a:t>
            </a:r>
            <a:endParaRPr lang="en-US" sz="1400" dirty="0"/>
          </a:p>
          <a:p>
            <a:pPr>
              <a:spcBef>
                <a:spcPts val="1200"/>
              </a:spcBef>
              <a:spcAft>
                <a:spcPts val="200"/>
              </a:spcAft>
              <a:buClr>
                <a:schemeClr val="tx2"/>
              </a:buClr>
              <a:buFont typeface="+mj-lt"/>
              <a:buAutoNum type="arabicPeriod" startAt="4"/>
            </a:pPr>
            <a:endParaRPr lang="ru-RU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139E-DAB5-4EBA-B9FC-829AB99C33C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6374" y="980728"/>
            <a:ext cx="7191970" cy="503510"/>
          </a:xfrm>
        </p:spPr>
        <p:txBody>
          <a:bodyPr/>
          <a:lstStyle/>
          <a:p>
            <a:r>
              <a:rPr lang="ru-RU" dirty="0" smtClean="0"/>
              <a:t>Колеровка </a:t>
            </a:r>
            <a:r>
              <a:rPr lang="ru-RU" dirty="0" smtClean="0"/>
              <a:t>эффектных </a:t>
            </a:r>
            <a:r>
              <a:rPr lang="ru-RU" dirty="0" smtClean="0"/>
              <a:t>цветов</a:t>
            </a:r>
            <a:endParaRPr lang="en-US" dirty="0"/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467544" y="274638"/>
            <a:ext cx="7200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КОЛЕРОВОЧНАЯ ТАБЛИЦА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2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3068960"/>
            <a:ext cx="3771318" cy="270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064896" cy="4209331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ru-RU" sz="1400" dirty="0" smtClean="0"/>
              <a:t>Влияние </a:t>
            </a:r>
            <a:r>
              <a:rPr lang="en-US" sz="1400" dirty="0" smtClean="0"/>
              <a:t>DX5136 Metallic Adjuster</a:t>
            </a:r>
            <a:endParaRPr lang="en-US" sz="1400" dirty="0"/>
          </a:p>
          <a:p>
            <a:pPr marL="180975" indent="-180975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Область отражения</a:t>
            </a:r>
            <a:r>
              <a:rPr lang="en-US" sz="1400" dirty="0" smtClean="0"/>
              <a:t> </a:t>
            </a:r>
            <a:r>
              <a:rPr lang="en-US" sz="140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/>
              <a:t>становится темнее</a:t>
            </a:r>
            <a:endParaRPr lang="en-US" sz="1400" dirty="0"/>
          </a:p>
          <a:p>
            <a:pPr marL="180975" indent="-180975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Лицо</a:t>
            </a:r>
            <a:r>
              <a:rPr lang="en-US" sz="1400" dirty="0" smtClean="0"/>
              <a:t> </a:t>
            </a:r>
            <a:r>
              <a:rPr lang="en-US" sz="140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en-US" sz="1400" dirty="0"/>
              <a:t> </a:t>
            </a:r>
            <a:r>
              <a:rPr lang="ru-RU" sz="1400" dirty="0" smtClean="0"/>
              <a:t>немного светлее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139E-DAB5-4EBA-B9FC-829AB99C33C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467544" y="274638"/>
            <a:ext cx="7200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КОЛЕРОВОЧНАЯ ТАБЛИЦА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6374" y="980728"/>
            <a:ext cx="7191970" cy="503510"/>
          </a:xfrm>
        </p:spPr>
        <p:txBody>
          <a:bodyPr/>
          <a:lstStyle/>
          <a:p>
            <a:r>
              <a:rPr lang="ru-RU" dirty="0" smtClean="0"/>
              <a:t>Колеровка </a:t>
            </a:r>
            <a:r>
              <a:rPr lang="ru-RU" dirty="0" smtClean="0"/>
              <a:t>эффектных </a:t>
            </a:r>
            <a:r>
              <a:rPr lang="ru-RU" dirty="0" smtClean="0"/>
              <a:t>цветов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96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139E-DAB5-4EBA-B9FC-829AB99C33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3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772400" cy="938535"/>
          </a:xfrm>
        </p:spPr>
        <p:txBody>
          <a:bodyPr/>
          <a:lstStyle/>
          <a:p>
            <a:r>
              <a:rPr lang="ru-RU" dirty="0" smtClean="0"/>
              <a:t>КОЛЕРОВОЧНЫЙ ПЛАКАТ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139E-DAB5-4EBA-B9FC-829AB99C33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66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74638"/>
            <a:ext cx="7200800" cy="706090"/>
          </a:xfrm>
        </p:spPr>
        <p:txBody>
          <a:bodyPr anchor="ctr"/>
          <a:lstStyle/>
          <a:p>
            <a:r>
              <a:rPr lang="ru-RU" dirty="0" smtClean="0"/>
              <a:t>КОЛЕРОВОЧНЫЙ ПЛАКАТ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368" y="1401632"/>
            <a:ext cx="6588000" cy="4691664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42011307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45648"/>
            <a:ext cx="6588000" cy="4691664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13" name="Group 12"/>
          <p:cNvGrpSpPr/>
          <p:nvPr/>
        </p:nvGrpSpPr>
        <p:grpSpPr>
          <a:xfrm>
            <a:off x="0" y="3789040"/>
            <a:ext cx="9142413" cy="3067373"/>
            <a:chOff x="0" y="3538466"/>
            <a:chExt cx="9142413" cy="3317947"/>
          </a:xfrm>
        </p:grpSpPr>
        <p:sp>
          <p:nvSpPr>
            <p:cNvPr id="11" name="Rectangle 10"/>
            <p:cNvSpPr/>
            <p:nvPr/>
          </p:nvSpPr>
          <p:spPr bwMode="auto">
            <a:xfrm>
              <a:off x="0" y="3651408"/>
              <a:ext cx="9142413" cy="3205005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4437122" y="3538466"/>
              <a:ext cx="269757" cy="116275"/>
            </a:xfrm>
            <a:prstGeom prst="triangle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14" name="Content Placeholder 8"/>
          <p:cNvSpPr txBox="1">
            <a:spLocks/>
          </p:cNvSpPr>
          <p:nvPr/>
        </p:nvSpPr>
        <p:spPr bwMode="auto">
          <a:xfrm>
            <a:off x="1055648" y="4276038"/>
            <a:ext cx="707730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None/>
              <a:defRPr sz="20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5760" indent="-13716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Font typeface="Arial" pitchFamily="34" charset="0"/>
              <a:buChar char="•"/>
              <a:defRPr sz="1800" baseline="0">
                <a:solidFill>
                  <a:srgbClr val="000000"/>
                </a:solidFill>
                <a:latin typeface="+mn-lt"/>
              </a:defRPr>
            </a:lvl2pPr>
            <a:lvl3pPr marL="594360" indent="-13716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Font typeface="Arial" pitchFamily="34" charset="0"/>
              <a:buChar char="–"/>
              <a:defRPr sz="1800">
                <a:solidFill>
                  <a:srgbClr val="000000"/>
                </a:solidFill>
                <a:latin typeface="+mn-lt"/>
              </a:defRPr>
            </a:lvl3pPr>
            <a:lvl4pPr marL="822960" indent="-137160"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6"/>
              </a:buClr>
              <a:buSzPct val="100000"/>
              <a:buFont typeface="Arial" pitchFamily="34" charset="0"/>
              <a:buChar char="•"/>
              <a:defRPr sz="1600">
                <a:solidFill>
                  <a:srgbClr val="000000"/>
                </a:solidFill>
                <a:latin typeface="+mn-lt"/>
              </a:defRPr>
            </a:lvl4pPr>
            <a:lvl5pPr marL="1051560" indent="-137160"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6"/>
              </a:buClr>
              <a:buSzPct val="80000"/>
              <a:buFont typeface="Arial" pitchFamily="34" charset="0"/>
              <a:buChar char="–"/>
              <a:defRPr sz="1600">
                <a:solidFill>
                  <a:srgbClr val="000000"/>
                </a:solidFill>
                <a:latin typeface="+mn-lt"/>
              </a:defRPr>
            </a:lvl5pPr>
            <a:lvl6pPr marL="1051560" indent="-137160"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</a:defRPr>
            </a:lvl6pPr>
            <a:lvl7pPr marL="1051560" indent="-137160"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8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</a:defRPr>
            </a:lvl7pPr>
            <a:lvl8pPr marL="1051560" indent="-137160"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</a:defRPr>
            </a:lvl8pPr>
            <a:lvl9pPr marL="1051560" indent="-137160"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</a:rPr>
              <a:t>Цветовой круг </a:t>
            </a:r>
            <a:r>
              <a:rPr lang="en-US" sz="2800" b="1" dirty="0" smtClean="0">
                <a:solidFill>
                  <a:schemeClr val="bg1"/>
                </a:solidFill>
              </a:rPr>
              <a:t>+ </a:t>
            </a:r>
            <a:r>
              <a:rPr lang="ru-RU" sz="2800" b="1" dirty="0" err="1">
                <a:solidFill>
                  <a:schemeClr val="bg1"/>
                </a:solidFill>
              </a:rPr>
              <a:t>К</a:t>
            </a:r>
            <a:r>
              <a:rPr lang="ru-RU" sz="2800" b="1" dirty="0" err="1" smtClean="0">
                <a:solidFill>
                  <a:schemeClr val="bg1"/>
                </a:solidFill>
              </a:rPr>
              <a:t>олеровочные</a:t>
            </a:r>
            <a:r>
              <a:rPr lang="ru-RU" sz="2800" b="1" dirty="0" smtClean="0">
                <a:solidFill>
                  <a:schemeClr val="bg1"/>
                </a:solidFill>
              </a:rPr>
              <a:t> таблицы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</a:rPr>
              <a:t>НЕЭФФЕКТНЫЕ ЦВЕТА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67544" y="274638"/>
            <a:ext cx="7200800" cy="706090"/>
          </a:xfrm>
        </p:spPr>
        <p:txBody>
          <a:bodyPr anchor="ctr"/>
          <a:lstStyle/>
          <a:p>
            <a:r>
              <a:rPr lang="ru-RU" dirty="0" smtClean="0"/>
              <a:t>КОЛЕРОВОЧНЫЙ ПЛАКАТ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9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6588000" cy="4691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grpSp>
        <p:nvGrpSpPr>
          <p:cNvPr id="2" name="Group 1"/>
          <p:cNvGrpSpPr/>
          <p:nvPr/>
        </p:nvGrpSpPr>
        <p:grpSpPr>
          <a:xfrm>
            <a:off x="0" y="0"/>
            <a:ext cx="9142413" cy="4127383"/>
            <a:chOff x="0" y="1176731"/>
            <a:chExt cx="9142413" cy="2590099"/>
          </a:xfrm>
        </p:grpSpPr>
        <p:sp>
          <p:nvSpPr>
            <p:cNvPr id="4" name="Isosceles Triangle 3"/>
            <p:cNvSpPr/>
            <p:nvPr/>
          </p:nvSpPr>
          <p:spPr bwMode="auto">
            <a:xfrm rot="10800000">
              <a:off x="4437122" y="3650555"/>
              <a:ext cx="269757" cy="116275"/>
            </a:xfrm>
            <a:prstGeom prst="triangle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0" y="1176731"/>
              <a:ext cx="9142413" cy="2480868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" name="Content Placeholder 8"/>
            <p:cNvSpPr txBox="1">
              <a:spLocks/>
            </p:cNvSpPr>
            <p:nvPr/>
          </p:nvSpPr>
          <p:spPr bwMode="auto">
            <a:xfrm>
              <a:off x="1055648" y="2498202"/>
              <a:ext cx="7077308" cy="589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lvl1pPr marL="0" indent="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Font typeface="Arial" pitchFamily="34" charset="0"/>
                <a:buNone/>
                <a:defRPr sz="2000" baseline="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1pPr>
              <a:lvl2pPr marL="365760" indent="-13716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6"/>
                </a:buClr>
                <a:buFont typeface="Arial" pitchFamily="34" charset="0"/>
                <a:buChar char="•"/>
                <a:defRPr sz="1800" baseline="0">
                  <a:solidFill>
                    <a:srgbClr val="000000"/>
                  </a:solidFill>
                  <a:latin typeface="+mn-lt"/>
                </a:defRPr>
              </a:lvl2pPr>
              <a:lvl3pPr marL="594360" indent="-13716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6"/>
                </a:buClr>
                <a:buFont typeface="Arial" pitchFamily="34" charset="0"/>
                <a:buChar char="–"/>
                <a:defRPr sz="1800">
                  <a:solidFill>
                    <a:srgbClr val="000000"/>
                  </a:solidFill>
                  <a:latin typeface="+mn-lt"/>
                </a:defRPr>
              </a:lvl3pPr>
              <a:lvl4pPr marL="8229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accent6"/>
                </a:buClr>
                <a:buSzPct val="100000"/>
                <a:buFont typeface="Arial" pitchFamily="34" charset="0"/>
                <a:buChar char="•"/>
                <a:defRPr sz="1600">
                  <a:solidFill>
                    <a:srgbClr val="000000"/>
                  </a:solidFill>
                  <a:latin typeface="+mn-lt"/>
                </a:defRPr>
              </a:lvl4pPr>
              <a:lvl5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accent6"/>
                </a:buClr>
                <a:buSzPct val="8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5pPr>
              <a:lvl6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1051560" indent="-137160" algn="l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 algn="ctr">
                <a:spcAft>
                  <a:spcPts val="0"/>
                </a:spcAft>
              </a:pPr>
              <a:r>
                <a:rPr lang="ru-RU" sz="2800" b="1" dirty="0" smtClean="0">
                  <a:solidFill>
                    <a:schemeClr val="bg1"/>
                  </a:solidFill>
                </a:rPr>
                <a:t>Цветовой круг 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+ </a:t>
              </a:r>
              <a:r>
                <a:rPr lang="ru-RU" sz="2800" b="1" dirty="0" err="1" smtClean="0">
                  <a:solidFill>
                    <a:schemeClr val="bg1"/>
                  </a:solidFill>
                </a:rPr>
                <a:t>Колеровочные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 таблицы</a:t>
              </a:r>
              <a:endParaRPr lang="en-US" sz="2800" b="1" dirty="0" smtClean="0">
                <a:solidFill>
                  <a:schemeClr val="bg1"/>
                </a:solidFill>
              </a:endParaRPr>
            </a:p>
            <a:p>
              <a:pPr algn="ctr">
                <a:spcAft>
                  <a:spcPts val="0"/>
                </a:spcAft>
              </a:pPr>
              <a:r>
                <a:rPr lang="ru-RU" sz="2800" b="1" dirty="0" smtClean="0">
                  <a:solidFill>
                    <a:schemeClr val="bg1"/>
                  </a:solidFill>
                </a:rPr>
                <a:t>ЭФФЕКТНЫЕ ЦВЕТА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274638"/>
            <a:ext cx="7200800" cy="706090"/>
          </a:xfrm>
        </p:spPr>
        <p:txBody>
          <a:bodyPr anchor="ctr"/>
          <a:lstStyle/>
          <a:p>
            <a:r>
              <a:rPr lang="ru-RU" dirty="0" smtClean="0">
                <a:solidFill>
                  <a:schemeClr val="bg1"/>
                </a:solidFill>
              </a:rPr>
              <a:t>КОЛЕРОВОЧНЫЙ ПЛАКАТ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3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КОЛЕРОВОЧНАЯ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71600" y="2669269"/>
            <a:ext cx="6400800" cy="864096"/>
          </a:xfrm>
        </p:spPr>
        <p:txBody>
          <a:bodyPr>
            <a:normAutofit fontScale="92500" lnSpcReduction="10000"/>
          </a:bodyPr>
          <a:lstStyle/>
          <a:p>
            <a:r>
              <a:rPr lang="ru-RU" sz="6000" b="1" dirty="0">
                <a:solidFill>
                  <a:schemeClr val="bg1"/>
                </a:solidFill>
                <a:ea typeface="+mj-ea"/>
              </a:rPr>
              <a:t>ТАБЛИЦА</a:t>
            </a:r>
            <a:endParaRPr lang="en-US" sz="60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139E-DAB5-4EBA-B9FC-829AB99C33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18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74" y="1844824"/>
            <a:ext cx="7704856" cy="4137323"/>
          </a:xfrm>
        </p:spPr>
        <p:txBody>
          <a:bodyPr/>
          <a:lstStyle/>
          <a:p>
            <a:pPr>
              <a:buClr>
                <a:schemeClr val="tx2"/>
              </a:buClr>
              <a:buFont typeface="+mj-lt"/>
              <a:buAutoNum type="arabicPeriod"/>
            </a:pPr>
            <a:r>
              <a:rPr lang="ru-RU" sz="1400" dirty="0" smtClean="0"/>
              <a:t>При необходимости колеровки неэффектных цветов выберите соответствующий цвет в </a:t>
            </a:r>
            <a:r>
              <a:rPr lang="ru-RU" sz="1400" dirty="0" err="1" smtClean="0"/>
              <a:t>колеровочной</a:t>
            </a:r>
            <a:r>
              <a:rPr lang="ru-RU" sz="1400" dirty="0" smtClean="0"/>
              <a:t> таблице (например, для колеровки синего цвета обратитесь к синей таблице). </a:t>
            </a:r>
          </a:p>
          <a:p>
            <a:pPr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ru-RU" sz="1400" dirty="0" smtClean="0"/>
              <a:t>Определите желаемое направление для изменения цвета</a:t>
            </a:r>
            <a:r>
              <a:rPr lang="en-US" sz="1400" dirty="0" smtClean="0"/>
              <a:t>. </a:t>
            </a:r>
            <a:r>
              <a:rPr lang="ru-RU" sz="1400" dirty="0" smtClean="0"/>
              <a:t>В нашем примере синяя краска имеет 5 возможных направлений для коррекции:</a:t>
            </a:r>
            <a:r>
              <a:rPr lang="en-US" sz="1400" dirty="0" smtClean="0"/>
              <a:t> </a:t>
            </a:r>
            <a:r>
              <a:rPr lang="ru-RU" sz="1400" dirty="0" smtClean="0"/>
              <a:t>светлее</a:t>
            </a:r>
            <a:r>
              <a:rPr lang="en-US" sz="1400" dirty="0" smtClean="0"/>
              <a:t>, </a:t>
            </a:r>
            <a:r>
              <a:rPr lang="ru-RU" sz="1400" dirty="0" smtClean="0"/>
              <a:t>темнее</a:t>
            </a:r>
            <a:r>
              <a:rPr lang="en-US" sz="1400" dirty="0" smtClean="0"/>
              <a:t>, </a:t>
            </a:r>
            <a:r>
              <a:rPr lang="ru-RU" sz="1400" dirty="0" smtClean="0"/>
              <a:t>более фиолетовая</a:t>
            </a:r>
            <a:r>
              <a:rPr lang="en-US" sz="1400" dirty="0" smtClean="0"/>
              <a:t>, </a:t>
            </a:r>
            <a:r>
              <a:rPr lang="ru-RU" sz="1400" dirty="0" smtClean="0"/>
              <a:t>более синяя или более зеленая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139E-DAB5-4EBA-B9FC-829AB99C33C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6374" y="980728"/>
            <a:ext cx="7191970" cy="503510"/>
          </a:xfrm>
        </p:spPr>
        <p:txBody>
          <a:bodyPr/>
          <a:lstStyle/>
          <a:p>
            <a:r>
              <a:rPr lang="ru-RU" dirty="0" smtClean="0"/>
              <a:t>Колеровка неэффектных цветов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3501008"/>
            <a:ext cx="3282079" cy="2700000"/>
          </a:xfrm>
          <a:prstGeom prst="rect">
            <a:avLst/>
          </a:prstGeom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67544" y="274638"/>
            <a:ext cx="7200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КОЛЕРОВОЧНАЯ ТАБЛИЦА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0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345" y="3933056"/>
            <a:ext cx="3282079" cy="270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353347"/>
          </a:xfrm>
        </p:spPr>
        <p:txBody>
          <a:bodyPr/>
          <a:lstStyle/>
          <a:p>
            <a:pPr>
              <a:spcBef>
                <a:spcPts val="1200"/>
              </a:spcBef>
              <a:buClr>
                <a:schemeClr val="tx2"/>
              </a:buClr>
              <a:buFont typeface="+mj-lt"/>
              <a:buAutoNum type="arabicPeriod" startAt="3"/>
            </a:pPr>
            <a:r>
              <a:rPr lang="ru-RU" sz="1400" dirty="0" smtClean="0"/>
              <a:t>Например, цвет должен стать более синим</a:t>
            </a:r>
            <a:r>
              <a:rPr lang="en-US" sz="1400" dirty="0" smtClean="0"/>
              <a:t>. </a:t>
            </a:r>
            <a:r>
              <a:rPr lang="ru-RU" sz="1400" dirty="0" smtClean="0"/>
              <a:t>На пересечении горизонтальной линии, обозначенной синим кружком, и вертикального столбца, обозначенного серым кружком, чуть ниже в этой же колонке перечислены тонеры, рекомендованные для коррекции. Во вех случаях рекомендуется осуществлять колеровку тонерами, входящими в состав формулы. </a:t>
            </a:r>
          </a:p>
          <a:p>
            <a:pPr>
              <a:spcBef>
                <a:spcPts val="1200"/>
              </a:spcBef>
              <a:buClr>
                <a:schemeClr val="tx2"/>
              </a:buClr>
              <a:buFont typeface="+mj-lt"/>
              <a:buAutoNum type="arabicPeriod" startAt="3"/>
            </a:pPr>
            <a:r>
              <a:rPr lang="ru-RU" sz="1400" dirty="0" err="1" smtClean="0"/>
              <a:t>Незакрашенный</a:t>
            </a:r>
            <a:r>
              <a:rPr lang="ru-RU" sz="1400" dirty="0" smtClean="0"/>
              <a:t> кружок в вертикальной колонке указывает на возможные побочные эффекты. </a:t>
            </a:r>
          </a:p>
          <a:p>
            <a:pPr marL="171450" indent="-17145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400" i="1" dirty="0">
                <a:solidFill>
                  <a:schemeClr val="tx2"/>
                </a:solidFill>
              </a:rPr>
              <a:t>Например, </a:t>
            </a:r>
            <a:r>
              <a:rPr lang="ru-RU" sz="1400" i="1" dirty="0" smtClean="0">
                <a:solidFill>
                  <a:schemeClr val="tx2"/>
                </a:solidFill>
              </a:rPr>
              <a:t>добавление </a:t>
            </a:r>
            <a:r>
              <a:rPr lang="en-US" sz="1400" i="1" dirty="0" smtClean="0">
                <a:solidFill>
                  <a:schemeClr val="tx2"/>
                </a:solidFill>
              </a:rPr>
              <a:t>DX9181 </a:t>
            </a:r>
            <a:r>
              <a:rPr lang="ru-RU" sz="1400" i="1" dirty="0" smtClean="0">
                <a:solidFill>
                  <a:schemeClr val="tx2"/>
                </a:solidFill>
              </a:rPr>
              <a:t>в синюю краску сделает ее синее, но в то же время цвет станет зеленее. </a:t>
            </a:r>
          </a:p>
          <a:p>
            <a:pPr marL="171450" indent="-17145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400" i="1" dirty="0">
                <a:solidFill>
                  <a:schemeClr val="tx2"/>
                </a:solidFill>
              </a:rPr>
              <a:t>Таким же образом, добавление </a:t>
            </a:r>
            <a:r>
              <a:rPr lang="en-US" sz="1400" i="1" dirty="0">
                <a:solidFill>
                  <a:schemeClr val="tx2"/>
                </a:solidFill>
              </a:rPr>
              <a:t>DX9185, DX9187 </a:t>
            </a:r>
            <a:r>
              <a:rPr lang="ru-RU" sz="1400" i="1" dirty="0" smtClean="0">
                <a:solidFill>
                  <a:schemeClr val="tx2"/>
                </a:solidFill>
              </a:rPr>
              <a:t>                                                                      или</a:t>
            </a:r>
            <a:r>
              <a:rPr lang="en-US" sz="1400" i="1" dirty="0" smtClean="0">
                <a:solidFill>
                  <a:schemeClr val="tx2"/>
                </a:solidFill>
              </a:rPr>
              <a:t> DX9149</a:t>
            </a:r>
            <a:r>
              <a:rPr lang="ru-RU" sz="1400" i="1" dirty="0" smtClean="0">
                <a:solidFill>
                  <a:schemeClr val="tx2"/>
                </a:solidFill>
              </a:rPr>
              <a:t> </a:t>
            </a:r>
            <a:r>
              <a:rPr lang="ru-RU" sz="1400" i="1" dirty="0" smtClean="0">
                <a:solidFill>
                  <a:schemeClr val="tx2"/>
                </a:solidFill>
              </a:rPr>
              <a:t>сделает краску синее, но цвет </a:t>
            </a:r>
            <a:r>
              <a:rPr lang="ru-RU" sz="1400" i="1" dirty="0" smtClean="0">
                <a:solidFill>
                  <a:schemeClr val="tx2"/>
                </a:solidFill>
              </a:rPr>
              <a:t>                                                                              станет слегка </a:t>
            </a:r>
            <a:r>
              <a:rPr lang="ru-RU" sz="1400" i="1" dirty="0" smtClean="0">
                <a:solidFill>
                  <a:schemeClr val="tx2"/>
                </a:solidFill>
              </a:rPr>
              <a:t>фиолетовым</a:t>
            </a:r>
            <a:r>
              <a:rPr lang="ru-RU" sz="1400" i="1" dirty="0">
                <a:solidFill>
                  <a:schemeClr val="tx2"/>
                </a:solidFill>
              </a:rPr>
              <a:t>. </a:t>
            </a:r>
            <a:endParaRPr lang="en-US" sz="14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139E-DAB5-4EBA-B9FC-829AB99C33C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467544" y="274638"/>
            <a:ext cx="7200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КОЛЕРОВОЧНАЯ ТАБЛИЦА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6374" y="980728"/>
            <a:ext cx="7191970" cy="503510"/>
          </a:xfrm>
        </p:spPr>
        <p:txBody>
          <a:bodyPr/>
          <a:lstStyle/>
          <a:p>
            <a:r>
              <a:rPr lang="ru-RU" dirty="0" smtClean="0"/>
              <a:t>Колеровка неэффектных цветов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353" y="3753336"/>
            <a:ext cx="3282079" cy="270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39949"/>
            <a:ext cx="7992888" cy="435334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200"/>
              </a:spcAft>
              <a:buClr>
                <a:schemeClr val="tx2"/>
              </a:buClr>
              <a:buFont typeface="+mj-lt"/>
              <a:buAutoNum type="arabicPeriod" startAt="5"/>
            </a:pPr>
            <a:r>
              <a:rPr lang="ru-RU" altLang="en-US" sz="1400" dirty="0" smtClean="0"/>
              <a:t>На цветовом круге тонеры расположены соответственно их цветовым группам</a:t>
            </a:r>
            <a:r>
              <a:rPr lang="en-US" altLang="en-US" sz="1400" dirty="0" smtClean="0"/>
              <a:t>. 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ru-RU" altLang="en-US" sz="1400" dirty="0" smtClean="0"/>
              <a:t>Чем ближе к периферии цветового круга расположен тонер, тем он чище и насыщеннее</a:t>
            </a:r>
            <a:r>
              <a:rPr lang="en-US" altLang="en-US" sz="1400" dirty="0" smtClean="0"/>
              <a:t>.</a:t>
            </a:r>
            <a:endParaRPr lang="en-US" sz="1400" dirty="0"/>
          </a:p>
          <a:p>
            <a:pPr marL="708660" lvl="1" indent="-34290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400" b="0" dirty="0" smtClean="0"/>
              <a:t>При необходимости колировки чистого цвета </a:t>
            </a:r>
            <a:r>
              <a:rPr lang="en-US" sz="1400" b="0" dirty="0" smtClean="0"/>
              <a:t>(</a:t>
            </a:r>
            <a:r>
              <a:rPr lang="ru-RU" sz="1400" b="0" dirty="0" smtClean="0"/>
              <a:t>например, чистый синий</a:t>
            </a:r>
            <a:r>
              <a:rPr lang="en-US" sz="1400" b="0" dirty="0" smtClean="0"/>
              <a:t>) </a:t>
            </a:r>
            <a:r>
              <a:rPr lang="ru-RU" sz="1400" b="0" dirty="0" smtClean="0"/>
              <a:t>используются чистые тонеры, расположенные ближе к периферии цветового круга.</a:t>
            </a:r>
            <a:r>
              <a:rPr lang="en-US" sz="1400" b="0" dirty="0" smtClean="0"/>
              <a:t>.</a:t>
            </a:r>
            <a:endParaRPr lang="en-US" sz="1400" b="0" dirty="0"/>
          </a:p>
          <a:p>
            <a:pPr marL="708660" lvl="1" indent="-34290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400" b="0" dirty="0" smtClean="0"/>
              <a:t>При использовании тонеров менее насыщенных цветов </a:t>
            </a:r>
            <a:r>
              <a:rPr lang="en-US" sz="1400" b="0" dirty="0" smtClean="0"/>
              <a:t>(</a:t>
            </a:r>
            <a:r>
              <a:rPr lang="ru-RU" sz="1400" b="0" dirty="0" smtClean="0"/>
              <a:t>расположенных ближе к центру круга</a:t>
            </a:r>
            <a:r>
              <a:rPr lang="en-US" sz="1400" b="0" dirty="0" smtClean="0"/>
              <a:t>) </a:t>
            </a:r>
            <a:r>
              <a:rPr lang="ru-RU" sz="1400" b="0" dirty="0" smtClean="0"/>
              <a:t>чистые цвета становятся более </a:t>
            </a:r>
            <a:r>
              <a:rPr lang="ru-RU" sz="1400" b="0" dirty="0" smtClean="0"/>
              <a:t>серыми и грязными</a:t>
            </a:r>
            <a:r>
              <a:rPr lang="en-US" sz="1400" b="0" dirty="0" smtClean="0"/>
              <a:t>. </a:t>
            </a:r>
            <a:endParaRPr lang="en-US" sz="1400" b="0" dirty="0"/>
          </a:p>
          <a:p>
            <a:pPr marL="708660" lvl="1" indent="-34290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400" b="0" dirty="0" smtClean="0"/>
              <a:t>Расположение тонеров в цветовом круге </a:t>
            </a:r>
            <a:r>
              <a:rPr lang="ru-RU" sz="1400" b="0" dirty="0" smtClean="0"/>
              <a:t>                                                                     также </a:t>
            </a:r>
            <a:r>
              <a:rPr lang="ru-RU" sz="1400" b="0" dirty="0" smtClean="0"/>
              <a:t>показывает величину побочного </a:t>
            </a:r>
            <a:r>
              <a:rPr lang="ru-RU" sz="1400" b="0" dirty="0" smtClean="0"/>
              <a:t>                                                                      эффекта</a:t>
            </a:r>
            <a:r>
              <a:rPr lang="ru-RU" sz="1400" b="0" dirty="0" smtClean="0"/>
              <a:t>. </a:t>
            </a:r>
            <a:r>
              <a:rPr lang="ru-RU" sz="1400" b="0" dirty="0" smtClean="0"/>
              <a:t>В </a:t>
            </a:r>
            <a:r>
              <a:rPr lang="ru-RU" sz="1400" b="0" dirty="0"/>
              <a:t>нашем примере </a:t>
            </a:r>
            <a:r>
              <a:rPr lang="ru-RU" sz="1400" b="0" dirty="0" smtClean="0"/>
              <a:t>добавление </a:t>
            </a:r>
            <a:r>
              <a:rPr lang="ru-RU" sz="1400" b="0" dirty="0" smtClean="0"/>
              <a:t>	                                                         </a:t>
            </a:r>
            <a:r>
              <a:rPr lang="en-US" sz="1400" b="0" dirty="0" smtClean="0"/>
              <a:t>DX9185 </a:t>
            </a:r>
            <a:r>
              <a:rPr lang="ru-RU" sz="1400" b="0" dirty="0" smtClean="0"/>
              <a:t>в синюю краску сделает</a:t>
            </a:r>
            <a:r>
              <a:rPr lang="en-US" sz="1400" b="0" dirty="0" smtClean="0"/>
              <a:t> </a:t>
            </a:r>
            <a:r>
              <a:rPr lang="ru-RU" sz="1400" b="0" dirty="0"/>
              <a:t>цвет </a:t>
            </a:r>
            <a:r>
              <a:rPr lang="ru-RU" sz="1400" b="0" dirty="0" smtClean="0"/>
              <a:t>                                                                                 более грязным, </a:t>
            </a:r>
            <a:r>
              <a:rPr lang="ru-RU" sz="1400" b="0" dirty="0"/>
              <a:t>чем </a:t>
            </a:r>
            <a:r>
              <a:rPr lang="en-US" sz="1400" b="0" dirty="0"/>
              <a:t>DX9149.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139E-DAB5-4EBA-B9FC-829AB99C33C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6374" y="980728"/>
            <a:ext cx="7191970" cy="503510"/>
          </a:xfrm>
        </p:spPr>
        <p:txBody>
          <a:bodyPr/>
          <a:lstStyle/>
          <a:p>
            <a:r>
              <a:rPr lang="ru-RU" dirty="0" smtClean="0"/>
              <a:t>Колеровка неэффектных цветов</a:t>
            </a:r>
            <a:endParaRPr lang="en-US" dirty="0"/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467544" y="274638"/>
            <a:ext cx="7200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КОЛЕРОВОЧНАЯ ТАБЛИЦА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67718"/>
      </p:ext>
    </p:extLst>
  </p:cSld>
  <p:clrMapOvr>
    <a:masterClrMapping/>
  </p:clrMapOvr>
</p:sld>
</file>

<file path=ppt/theme/theme1.xml><?xml version="1.0" encoding="utf-8"?>
<a:theme xmlns:a="http://schemas.openxmlformats.org/drawingml/2006/main" name="20140417_Duxone_Powerpoint">
  <a:themeElements>
    <a:clrScheme name="Duxone">
      <a:dk1>
        <a:sysClr val="windowText" lastClr="000000"/>
      </a:dk1>
      <a:lt1>
        <a:sysClr val="window" lastClr="FFFFFF"/>
      </a:lt1>
      <a:dk2>
        <a:srgbClr val="213C71"/>
      </a:dk2>
      <a:lt2>
        <a:srgbClr val="EEECE1"/>
      </a:lt2>
      <a:accent1>
        <a:srgbClr val="6A95CA"/>
      </a:accent1>
      <a:accent2>
        <a:srgbClr val="C7CDD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20140623_Duxone_Powerpoint</Template>
  <TotalTime>280</TotalTime>
  <Words>541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20140417_Duxone_Powerpoint</vt:lpstr>
      <vt:lpstr>Колеровочные инструменты</vt:lpstr>
      <vt:lpstr>КОЛЕРОВОЧНЫЙ ПЛАКАТ</vt:lpstr>
      <vt:lpstr>КОЛЕРОВОЧНЫЙ ПЛАКАТ</vt:lpstr>
      <vt:lpstr>КОЛЕРОВОЧНЫЙ ПЛАКАТ</vt:lpstr>
      <vt:lpstr>КОЛЕРОВОЧНЫЙ ПЛАКАТ</vt:lpstr>
      <vt:lpstr>КОЛЕРОВОЧНАЯ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Axalta Coating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TINTING TOOL</dc:title>
  <dc:creator>Inge I De Jonge</dc:creator>
  <cp:lastModifiedBy>Anna Martynova</cp:lastModifiedBy>
  <cp:revision>50</cp:revision>
  <dcterms:created xsi:type="dcterms:W3CDTF">2015-07-30T14:52:03Z</dcterms:created>
  <dcterms:modified xsi:type="dcterms:W3CDTF">2015-08-03T15:03:35Z</dcterms:modified>
</cp:coreProperties>
</file>